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73" r:id="rId4"/>
    <p:sldId id="279" r:id="rId5"/>
    <p:sldId id="278" r:id="rId6"/>
    <p:sldId id="271" r:id="rId7"/>
    <p:sldId id="258" r:id="rId8"/>
    <p:sldId id="259" r:id="rId9"/>
    <p:sldId id="260" r:id="rId10"/>
    <p:sldId id="269" r:id="rId11"/>
    <p:sldId id="272" r:id="rId12"/>
    <p:sldId id="270" r:id="rId13"/>
    <p:sldId id="264" r:id="rId14"/>
    <p:sldId id="265" r:id="rId15"/>
    <p:sldId id="263" r:id="rId16"/>
    <p:sldId id="266" r:id="rId17"/>
    <p:sldId id="267" r:id="rId18"/>
    <p:sldId id="281" r:id="rId19"/>
    <p:sldId id="268" r:id="rId20"/>
    <p:sldId id="26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7D5F3-B48E-4947-BA9A-1E6A8657A24B}" type="datetimeFigureOut">
              <a:rPr lang="ru-RU" smtClean="0"/>
              <a:t>04.04.2015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D20B2-6AB5-4428-807D-2B13C564E11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aferunet.org/" TargetMode="External"/><Relationship Id="rId2" Type="http://schemas.openxmlformats.org/officeDocument/2006/relationships/hyperlink" Target="http://nedopusti.r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detionline.com/" TargetMode="External"/><Relationship Id="rId2" Type="http://schemas.openxmlformats.org/officeDocument/2006/relationships/hyperlink" Target="mailto:helpline@detionline.c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pr_fond@mail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3"/>
            <a:ext cx="7992888" cy="86409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Комитет по делам детей и молодежи ИК МО г.Казани</a:t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МБУ МП «КЦСО детей и молодежи «Доверие»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071678"/>
            <a:ext cx="7572428" cy="414340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Обеспечение безопасности детей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Помощь детям с эмоциональным неблагополучием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Руководитель отделения </a:t>
            </a:r>
          </a:p>
          <a:p>
            <a:pPr algn="r"/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психолого-педагогической </a:t>
            </a:r>
          </a:p>
          <a:p>
            <a:pPr algn="r"/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помощи «</a:t>
            </a:r>
            <a:r>
              <a:rPr lang="ru-RU" sz="2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Сердэш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</a:p>
          <a:p>
            <a:pPr algn="r"/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Наталья </a:t>
            </a:r>
            <a:r>
              <a:rPr lang="ru-RU" sz="2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Сабирова</a:t>
            </a:r>
            <a:endParaRPr lang="ru-RU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http://summercamp.ru/images/Bullying2m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4643446"/>
            <a:ext cx="3214710" cy="1679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18073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Риски суицидального поведения детей и подростков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       </a:t>
            </a:r>
            <a:r>
              <a:rPr lang="ru-RU" sz="8800" b="1" dirty="0" err="1" smtClean="0"/>
              <a:t>Моббинг</a:t>
            </a:r>
            <a:r>
              <a:rPr lang="ru-RU" sz="8800" dirty="0" smtClean="0"/>
              <a:t> (от англ. </a:t>
            </a:r>
            <a:r>
              <a:rPr lang="ru-RU" sz="8800" dirty="0" err="1" smtClean="0"/>
              <a:t>mob</a:t>
            </a:r>
            <a:r>
              <a:rPr lang="ru-RU" sz="8800" dirty="0" smtClean="0"/>
              <a:t> — толпа) — форма психологического насилия в виде травли ребенка в детском коллективе. Сверстники издеваются, высмеивают своих же ровесников, которые возможно не так, как принято в их среде, одеваются, ведут себя и т. п. </a:t>
            </a:r>
            <a:r>
              <a:rPr lang="ru-RU" sz="8800" b="1" dirty="0" smtClean="0"/>
              <a:t>Дети – изгои.</a:t>
            </a:r>
          </a:p>
          <a:p>
            <a:pPr algn="ctr">
              <a:buNone/>
            </a:pPr>
            <a:r>
              <a:rPr lang="ru-RU" sz="8000" dirty="0" smtClean="0"/>
              <a:t>      </a:t>
            </a:r>
            <a:r>
              <a:rPr lang="ru-RU" sz="8800" b="1" dirty="0" smtClean="0"/>
              <a:t>Виды </a:t>
            </a:r>
            <a:r>
              <a:rPr lang="ru-RU" sz="8800" b="1" dirty="0" err="1" smtClean="0"/>
              <a:t>моббинга</a:t>
            </a:r>
            <a:r>
              <a:rPr lang="ru-RU" sz="8800" dirty="0" smtClean="0"/>
              <a:t>: </a:t>
            </a:r>
          </a:p>
          <a:p>
            <a:pPr>
              <a:buNone/>
            </a:pPr>
            <a:r>
              <a:rPr lang="ru-RU" sz="8800" dirty="0" smtClean="0"/>
              <a:t>      - бойкот,  социальная изоляция,  отвержение</a:t>
            </a:r>
          </a:p>
          <a:p>
            <a:pPr>
              <a:buNone/>
            </a:pPr>
            <a:r>
              <a:rPr lang="ru-RU" sz="8800" dirty="0" smtClean="0"/>
              <a:t>      - придирки, насмешки, высмеивания, поддразнивания</a:t>
            </a:r>
          </a:p>
          <a:p>
            <a:pPr>
              <a:buNone/>
            </a:pPr>
            <a:r>
              <a:rPr lang="ru-RU" sz="8800" dirty="0" smtClean="0"/>
              <a:t>      - насмешки над физическими недостатками, </a:t>
            </a:r>
          </a:p>
          <a:p>
            <a:pPr>
              <a:buNone/>
            </a:pPr>
            <a:r>
              <a:rPr lang="ru-RU" sz="8800" dirty="0" smtClean="0"/>
              <a:t>      - высмеивание одежды, национальности, внешности и т.п.</a:t>
            </a:r>
          </a:p>
          <a:p>
            <a:pPr>
              <a:buNone/>
            </a:pPr>
            <a:r>
              <a:rPr lang="ru-RU" sz="8800" dirty="0" smtClean="0"/>
              <a:t>      - клевета, распространение слухов,</a:t>
            </a:r>
          </a:p>
          <a:p>
            <a:pPr>
              <a:buNone/>
            </a:pPr>
            <a:r>
              <a:rPr lang="ru-RU" sz="8800" dirty="0" smtClean="0"/>
              <a:t>      - различные физические издевательства, </a:t>
            </a:r>
          </a:p>
          <a:p>
            <a:pPr>
              <a:buNone/>
            </a:pPr>
            <a:r>
              <a:rPr lang="ru-RU" sz="8800" dirty="0" smtClean="0"/>
              <a:t>      - травля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</a:t>
            </a:r>
            <a:endParaRPr lang="ru-RU" sz="7400" dirty="0" smtClean="0"/>
          </a:p>
          <a:p>
            <a:pPr>
              <a:buNone/>
            </a:pPr>
            <a:r>
              <a:rPr lang="ru-RU" sz="7400" dirty="0" smtClean="0"/>
              <a:t>       </a:t>
            </a:r>
            <a:r>
              <a:rPr lang="ru-RU" sz="8800" dirty="0" err="1" smtClean="0"/>
              <a:t>Моббинг</a:t>
            </a:r>
            <a:r>
              <a:rPr lang="ru-RU" sz="8800" dirty="0" smtClean="0"/>
              <a:t> может начаться и против ребенка (чаще подростка), который попадает в устоявшийся коллектив. 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Примерно 16 процентов девочек и 17,5 процентов мальчиков становятся жертвами </a:t>
            </a:r>
            <a:r>
              <a:rPr lang="ru-RU" dirty="0" err="1" smtClean="0"/>
              <a:t>моббинга</a:t>
            </a:r>
            <a:r>
              <a:rPr lang="ru-RU" dirty="0" smtClean="0"/>
              <a:t> без относительно к тому, в какой школе они учатся: городской/сельской, гимназии/лицее/средней общеобразовательной школе.</a:t>
            </a:r>
          </a:p>
          <a:p>
            <a:pPr algn="just">
              <a:buNone/>
            </a:pPr>
            <a:r>
              <a:rPr lang="ru-RU" dirty="0" smtClean="0"/>
              <a:t>    7% девочек и 12 % мальчиков являются инициаторами агрессии,  многие из них сами переживали роль жертв.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Помощь детям, подвергающимся </a:t>
            </a:r>
            <a:r>
              <a:rPr lang="ru-RU" sz="3600" b="1" dirty="0" err="1" smtClean="0">
                <a:solidFill>
                  <a:schemeClr val="tx2"/>
                </a:solidFill>
              </a:rPr>
              <a:t>моббингу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Не игнорировать, реагировать на </a:t>
            </a:r>
            <a:r>
              <a:rPr lang="ru-RU" u="sng" dirty="0" smtClean="0"/>
              <a:t>все</a:t>
            </a:r>
            <a:r>
              <a:rPr lang="ru-RU" dirty="0" smtClean="0"/>
              <a:t> факты унижения и травли, твердо их останавливать, запрещать!</a:t>
            </a:r>
          </a:p>
          <a:p>
            <a:r>
              <a:rPr lang="ru-RU" dirty="0" smtClean="0"/>
              <a:t>Не поощрять конкуренцию, а поддерживать сотрудничество и взаимопомощь</a:t>
            </a:r>
          </a:p>
          <a:p>
            <a:r>
              <a:rPr lang="ru-RU" dirty="0" smtClean="0"/>
              <a:t>Развивать толерантность к разности в характерах, национальностях, ролях</a:t>
            </a:r>
          </a:p>
          <a:p>
            <a:r>
              <a:rPr lang="ru-RU" dirty="0" smtClean="0"/>
              <a:t>Каждый в классе равноправен и важен!</a:t>
            </a:r>
          </a:p>
          <a:p>
            <a:r>
              <a:rPr lang="ru-RU" dirty="0" smtClean="0"/>
              <a:t>Авторитет взрослого, его убеждения о недопущение унижения, грамотная власть и воля.</a:t>
            </a:r>
          </a:p>
          <a:p>
            <a:r>
              <a:rPr lang="ru-RU" dirty="0" smtClean="0"/>
              <a:t>Разговор с учителем, родителем. Учиться обращаться с собой и собственными детьми с уважением!</a:t>
            </a:r>
          </a:p>
          <a:p>
            <a:r>
              <a:rPr lang="ru-RU" dirty="0" smtClean="0"/>
              <a:t>Невозможность получить поддержку от родителя, учителя усиливает одиночество, повышает риски!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Безопасность детей в Интернет пространстве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757758"/>
          </a:xfrm>
        </p:spPr>
        <p:txBody>
          <a:bodyPr>
            <a:normAutofit fontScale="92500" lnSpcReduction="10000"/>
          </a:bodyPr>
          <a:lstStyle/>
          <a:p>
            <a:r>
              <a:rPr lang="ru-RU" u="sng" dirty="0" smtClean="0"/>
              <a:t>Наиболее типичной </a:t>
            </a:r>
            <a:r>
              <a:rPr lang="ru-RU" u="sng" dirty="0" err="1" smtClean="0"/>
              <a:t>Интернет-угрозой</a:t>
            </a:r>
            <a:r>
              <a:rPr lang="ru-RU" u="sng" dirty="0" smtClean="0"/>
              <a:t> для детей и подростков в настоящее время является </a:t>
            </a:r>
            <a:r>
              <a:rPr lang="ru-RU" u="sng" dirty="0" err="1" smtClean="0"/>
              <a:t>киберунижение</a:t>
            </a:r>
            <a:r>
              <a:rPr lang="ru-RU" dirty="0" smtClean="0"/>
              <a:t> – именно данная категория лидирует среди обращений на «Линию помощи» Центра безопасного Интернета в России.</a:t>
            </a:r>
          </a:p>
          <a:p>
            <a:r>
              <a:rPr lang="ru-RU" b="1" dirty="0" err="1" smtClean="0">
                <a:solidFill>
                  <a:schemeClr val="tx2"/>
                </a:solidFill>
              </a:rPr>
              <a:t>Киберунижение</a:t>
            </a:r>
            <a:r>
              <a:rPr lang="ru-RU" dirty="0" smtClean="0"/>
              <a:t> – это распространение унижающей достоинство конкретного ребенка информации (изображений, видео, текста) в Интернете, а также использование Интернета для оскорблений и травли ребенка.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tx2"/>
                </a:solidFill>
              </a:rPr>
              <a:t>Интернет-угрозы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507209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    По средним оценкам, </a:t>
            </a:r>
            <a:r>
              <a:rPr lang="ru-RU" b="1" dirty="0" smtClean="0"/>
              <a:t>число детей </a:t>
            </a:r>
            <a:r>
              <a:rPr lang="ru-RU" dirty="0" smtClean="0"/>
              <a:t>(от 7 лет) и подростков – пользователей Интернета в России составляет </a:t>
            </a:r>
            <a:r>
              <a:rPr lang="ru-RU" b="1" dirty="0" smtClean="0"/>
              <a:t>около 14 млн. человек</a:t>
            </a:r>
            <a:r>
              <a:rPr lang="ru-RU" dirty="0" smtClean="0"/>
              <a:t>, из которых </a:t>
            </a:r>
            <a:r>
              <a:rPr lang="ru-RU" b="1" dirty="0" smtClean="0"/>
              <a:t>две трети выходят в Интернет ежедневно</a:t>
            </a:r>
            <a:r>
              <a:rPr lang="ru-RU" dirty="0" smtClean="0"/>
              <a:t>. </a:t>
            </a:r>
          </a:p>
          <a:p>
            <a:pPr algn="just">
              <a:buNone/>
            </a:pPr>
            <a:r>
              <a:rPr lang="ru-RU" dirty="0" smtClean="0"/>
              <a:t>    Средний возраст начала самостоятельной работы в Сети для России сейчас составляет </a:t>
            </a:r>
            <a:r>
              <a:rPr lang="ru-RU" b="1" dirty="0" smtClean="0"/>
              <a:t>9 лет. </a:t>
            </a:r>
          </a:p>
          <a:p>
            <a:pPr algn="just">
              <a:buNone/>
            </a:pPr>
            <a:r>
              <a:rPr lang="ru-RU" dirty="0" smtClean="0"/>
              <a:t>    Примерно </a:t>
            </a:r>
            <a:r>
              <a:rPr lang="ru-RU" b="1" dirty="0" smtClean="0"/>
              <a:t>30% </a:t>
            </a:r>
            <a:r>
              <a:rPr lang="ru-RU" dirty="0" smtClean="0"/>
              <a:t>российских детей, пользующихся Интернетом, проводят в Сети ежедневно </a:t>
            </a:r>
            <a:r>
              <a:rPr lang="ru-RU" b="1" dirty="0" smtClean="0"/>
              <a:t>более трех часов в день. </a:t>
            </a:r>
          </a:p>
          <a:p>
            <a:pPr algn="just">
              <a:buNone/>
            </a:pPr>
            <a:r>
              <a:rPr lang="ru-RU" dirty="0" smtClean="0"/>
              <a:t>    Одним из наиболее любимых способов знакомства с информацией и ее публикации в Сети для детей являются </a:t>
            </a:r>
            <a:r>
              <a:rPr lang="ru-RU" b="1" dirty="0" smtClean="0"/>
              <a:t>социальные </a:t>
            </a:r>
            <a:r>
              <a:rPr lang="ru-RU" b="1" dirty="0" smtClean="0"/>
              <a:t>сети.</a:t>
            </a:r>
            <a:endParaRPr lang="ru-RU" b="1" dirty="0" smtClean="0"/>
          </a:p>
          <a:p>
            <a:pPr algn="just">
              <a:buNone/>
            </a:pPr>
            <a:r>
              <a:rPr lang="ru-RU" dirty="0" smtClean="0"/>
              <a:t>    «</a:t>
            </a:r>
            <a:r>
              <a:rPr lang="ru-RU" dirty="0" err="1" smtClean="0"/>
              <a:t>ВКонтакте</a:t>
            </a:r>
            <a:r>
              <a:rPr lang="ru-RU" dirty="0" smtClean="0"/>
              <a:t>», «</a:t>
            </a:r>
            <a:r>
              <a:rPr lang="ru-RU" dirty="0" err="1" smtClean="0"/>
              <a:t>Инстаграм</a:t>
            </a:r>
            <a:r>
              <a:rPr lang="ru-RU" dirty="0" smtClean="0"/>
              <a:t>», программы для общения на смартфонах и планшетах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Безопасность детей в Интернет пространстве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329642" cy="5643578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800" b="1" dirty="0" smtClean="0"/>
              <a:t>«Горячая линия» Центра безопасного интернета в России</a:t>
            </a:r>
            <a:r>
              <a:rPr lang="ru-RU" sz="3800" b="1" u="sng" dirty="0" smtClean="0"/>
              <a:t> </a:t>
            </a:r>
          </a:p>
          <a:p>
            <a:pPr algn="ctr">
              <a:buNone/>
            </a:pPr>
            <a:r>
              <a:rPr lang="ru-RU" sz="3800" dirty="0" smtClean="0"/>
              <a:t>принимает сообщения по следующим категориям противоправного </a:t>
            </a:r>
            <a:r>
              <a:rPr lang="ru-RU" sz="3800" dirty="0" err="1" smtClean="0"/>
              <a:t>контента</a:t>
            </a:r>
            <a:r>
              <a:rPr lang="ru-RU" sz="3800" dirty="0" smtClean="0"/>
              <a:t>:</a:t>
            </a:r>
          </a:p>
          <a:p>
            <a:pPr algn="ctr">
              <a:buNone/>
            </a:pPr>
            <a:endParaRPr lang="ru-RU" sz="3800" dirty="0" smtClean="0"/>
          </a:p>
          <a:p>
            <a:r>
              <a:rPr lang="ru-RU" dirty="0" smtClean="0"/>
              <a:t>сексуальная эксплуатация несовершеннолетних;</a:t>
            </a:r>
          </a:p>
          <a:p>
            <a:r>
              <a:rPr lang="ru-RU" dirty="0" smtClean="0"/>
              <a:t>вовлечение детей в сексуальную деятельность (</a:t>
            </a:r>
            <a:r>
              <a:rPr lang="ru-RU" dirty="0" err="1" smtClean="0"/>
              <a:t>grooming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расизм, национализм, иные формы ксенофобии;</a:t>
            </a:r>
          </a:p>
          <a:p>
            <a:r>
              <a:rPr lang="ru-RU" dirty="0" err="1" smtClean="0"/>
              <a:t>киберунижение</a:t>
            </a:r>
            <a:r>
              <a:rPr lang="ru-RU" dirty="0" smtClean="0"/>
              <a:t> и </a:t>
            </a:r>
            <a:r>
              <a:rPr lang="ru-RU" dirty="0" err="1" smtClean="0"/>
              <a:t>кибертравля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сцены насилия над детьми;</a:t>
            </a:r>
          </a:p>
          <a:p>
            <a:r>
              <a:rPr lang="ru-RU" dirty="0" smtClean="0"/>
              <a:t>пропаганда и распространение наркотиков;</a:t>
            </a:r>
          </a:p>
          <a:p>
            <a:r>
              <a:rPr lang="ru-RU" dirty="0" smtClean="0"/>
              <a:t>пропаганда и публичное оправдание терроризма;</a:t>
            </a:r>
          </a:p>
          <a:p>
            <a:r>
              <a:rPr lang="ru-RU" b="1" dirty="0" smtClean="0"/>
              <a:t>информация о самоубийствах, способах ухода из жизни.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На «Горячую линию» можно попасть круглосуточно, набрав адрес  </a:t>
            </a:r>
            <a:endParaRPr lang="ru-RU" dirty="0" smtClean="0"/>
          </a:p>
          <a:p>
            <a:pPr algn="ctr">
              <a:buNone/>
            </a:pPr>
            <a:r>
              <a:rPr lang="ru-RU" sz="3800" b="1" dirty="0" err="1" smtClean="0">
                <a:hlinkClick r:id="rId2"/>
              </a:rPr>
              <a:t>nedopusti.ru</a:t>
            </a:r>
            <a:r>
              <a:rPr lang="ru-RU" sz="3800" b="1" u="sng" dirty="0" smtClean="0"/>
              <a:t> </a:t>
            </a:r>
            <a:r>
              <a:rPr lang="ru-RU" sz="3800" b="1" u="sng" dirty="0" smtClean="0"/>
              <a:t>и </a:t>
            </a:r>
            <a:r>
              <a:rPr lang="ru-RU" sz="3800" b="1" dirty="0" err="1" smtClean="0">
                <a:hlinkClick r:id="rId3"/>
              </a:rPr>
              <a:t>saferunet.org</a:t>
            </a:r>
            <a:r>
              <a:rPr lang="ru-RU" sz="3800" dirty="0" smtClean="0"/>
              <a:t> </a:t>
            </a:r>
            <a:endParaRPr lang="ru-RU" sz="3800" dirty="0" smtClean="0"/>
          </a:p>
          <a:p>
            <a:pPr algn="ctr">
              <a:buNone/>
            </a:pPr>
            <a:r>
              <a:rPr lang="ru-RU" dirty="0" smtClean="0"/>
              <a:t>и </a:t>
            </a:r>
            <a:r>
              <a:rPr lang="ru-RU" dirty="0" smtClean="0"/>
              <a:t>нажав на </a:t>
            </a:r>
            <a:r>
              <a:rPr lang="ru-RU" b="1" dirty="0" smtClean="0">
                <a:solidFill>
                  <a:srgbClr val="FF0000"/>
                </a:solidFill>
              </a:rPr>
              <a:t>красную </a:t>
            </a:r>
            <a:r>
              <a:rPr lang="ru-RU" b="1" dirty="0" smtClean="0">
                <a:solidFill>
                  <a:srgbClr val="FF0000"/>
                </a:solidFill>
              </a:rPr>
              <a:t>кнопку </a:t>
            </a:r>
            <a:r>
              <a:rPr lang="ru-RU" dirty="0" smtClean="0"/>
              <a:t> </a:t>
            </a:r>
            <a:r>
              <a:rPr lang="ru-RU" dirty="0" smtClean="0"/>
              <a:t>«Горячая линия».</a:t>
            </a:r>
          </a:p>
          <a:p>
            <a:pPr algn="ctr">
              <a:buNone/>
            </a:pPr>
            <a:r>
              <a:rPr lang="ru-RU" b="1" dirty="0" smtClean="0"/>
              <a:t>Отправка </a:t>
            </a:r>
            <a:r>
              <a:rPr lang="ru-RU" b="1" dirty="0" smtClean="0"/>
              <a:t>сообщения на «Горячую линию» производится </a:t>
            </a:r>
          </a:p>
          <a:p>
            <a:pPr algn="ctr">
              <a:buNone/>
            </a:pPr>
            <a:r>
              <a:rPr lang="ru-RU" b="1" dirty="0" smtClean="0"/>
              <a:t>анонимно и бесплатно.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Линия помощи «Дети </a:t>
            </a:r>
            <a:r>
              <a:rPr lang="ru-RU" sz="3600" b="1" u="sng" dirty="0" err="1" smtClean="0">
                <a:solidFill>
                  <a:schemeClr val="tx2"/>
                </a:solidFill>
              </a:rPr>
              <a:t>онлайн</a:t>
            </a:r>
            <a:r>
              <a:rPr lang="ru-RU" sz="3600" b="1" u="sng" dirty="0" smtClean="0">
                <a:solidFill>
                  <a:schemeClr val="tx2"/>
                </a:solidFill>
              </a:rPr>
              <a:t>»</a:t>
            </a:r>
            <a:r>
              <a:rPr lang="ru-RU" sz="3600" dirty="0" smtClean="0">
                <a:solidFill>
                  <a:schemeClr val="tx2"/>
                </a:solidFill>
              </a:rPr>
              <a:t/>
            </a:r>
            <a:br>
              <a:rPr lang="ru-RU" sz="3600" dirty="0" smtClean="0">
                <a:solidFill>
                  <a:schemeClr val="tx2"/>
                </a:solidFill>
              </a:rPr>
            </a:b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Линия помощи «Дети </a:t>
            </a:r>
            <a:r>
              <a:rPr lang="ru-RU" dirty="0" err="1" smtClean="0"/>
              <a:t>онлайн</a:t>
            </a:r>
            <a:r>
              <a:rPr lang="ru-RU" dirty="0" smtClean="0"/>
              <a:t>» — служба телефонного и </a:t>
            </a:r>
            <a:r>
              <a:rPr lang="ru-RU" dirty="0" err="1" smtClean="0"/>
              <a:t>онлайн</a:t>
            </a:r>
            <a:r>
              <a:rPr lang="ru-RU" dirty="0" smtClean="0"/>
              <a:t> консультирования для детей и взрослых по проблемам безопасного использования детьми и подростками Интернета и мобильной связи.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Обратиться на Линию помощи можно: </a:t>
            </a:r>
          </a:p>
          <a:p>
            <a:r>
              <a:rPr lang="ru-RU" dirty="0" smtClean="0"/>
              <a:t>по телефону </a:t>
            </a:r>
            <a:r>
              <a:rPr lang="ru-RU" b="1" dirty="0" smtClean="0">
                <a:solidFill>
                  <a:srgbClr val="FF0000"/>
                </a:solidFill>
              </a:rPr>
              <a:t>8-800-250-00-15 </a:t>
            </a:r>
            <a:r>
              <a:rPr lang="ru-RU" dirty="0" smtClean="0"/>
              <a:t>(с 9 до 18 по рабочим дням, время московское, звонки по России бесплатные);</a:t>
            </a:r>
          </a:p>
          <a:p>
            <a:r>
              <a:rPr lang="ru-RU" dirty="0" smtClean="0"/>
              <a:t>по электронной почте </a:t>
            </a:r>
            <a:r>
              <a:rPr lang="ru-RU" dirty="0" err="1" smtClean="0">
                <a:hlinkClick r:id="rId2"/>
              </a:rPr>
              <a:t>helpline@detionline.com</a:t>
            </a:r>
            <a:r>
              <a:rPr lang="ru-RU" dirty="0" smtClean="0"/>
              <a:t>;</a:t>
            </a:r>
          </a:p>
          <a:p>
            <a:r>
              <a:rPr lang="ru-RU" dirty="0" smtClean="0"/>
              <a:t>на сайте </a:t>
            </a:r>
            <a:r>
              <a:rPr lang="ru-RU" dirty="0" err="1" smtClean="0">
                <a:hlinkClick r:id="rId3"/>
              </a:rPr>
              <a:t>www.detionline.com</a:t>
            </a:r>
            <a:r>
              <a:rPr lang="ru-RU" dirty="0" smtClean="0"/>
              <a:t>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tx2"/>
                </a:solidFill>
              </a:rPr>
              <a:t>Линия помощи «Дети </a:t>
            </a:r>
            <a:r>
              <a:rPr lang="ru-RU" b="1" u="sng" dirty="0" err="1" smtClean="0">
                <a:solidFill>
                  <a:schemeClr val="tx2"/>
                </a:solidFill>
              </a:rPr>
              <a:t>онлайн</a:t>
            </a:r>
            <a:r>
              <a:rPr lang="ru-RU" b="1" u="sng" dirty="0" smtClean="0">
                <a:solidFill>
                  <a:schemeClr val="tx2"/>
                </a:solidFill>
              </a:rPr>
              <a:t>»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54292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800" dirty="0" smtClean="0"/>
              <a:t>      </a:t>
            </a:r>
            <a:r>
              <a:rPr lang="ru-RU" sz="12800" dirty="0" smtClean="0"/>
              <a:t>Сотрудники Линии помощи оказывают </a:t>
            </a:r>
            <a:r>
              <a:rPr lang="ru-RU" sz="12800" b="1" dirty="0" smtClean="0"/>
              <a:t>психологическую и информационную помощь детям и подросткам </a:t>
            </a:r>
            <a:r>
              <a:rPr lang="ru-RU" sz="12800" dirty="0" smtClean="0"/>
              <a:t>в ситуациях столкновения со следующими рисками: </a:t>
            </a:r>
          </a:p>
          <a:p>
            <a:r>
              <a:rPr lang="ru-RU" sz="12800" dirty="0" smtClean="0"/>
              <a:t>коммуникационными </a:t>
            </a:r>
            <a:r>
              <a:rPr lang="ru-RU" sz="12800" dirty="0" smtClean="0"/>
              <a:t>рисками (оскорбления и угрозы при общении в социальных сетях и по переписке, размещение ложной информации в интернете, сексуальными домогательствами и др.); </a:t>
            </a:r>
          </a:p>
          <a:p>
            <a:r>
              <a:rPr lang="ru-RU" sz="12800" dirty="0" smtClean="0"/>
              <a:t>электронными </a:t>
            </a:r>
            <a:r>
              <a:rPr lang="ru-RU" sz="12800" dirty="0" smtClean="0"/>
              <a:t>рисками (блокирование компьютера вирусом, интернет-мошенничество, кража личных данных, взлом и создание подставных страниц);</a:t>
            </a:r>
          </a:p>
          <a:p>
            <a:pPr>
              <a:buNone/>
            </a:pPr>
            <a:r>
              <a:rPr lang="ru-RU" sz="96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tx2"/>
                </a:solidFill>
              </a:rPr>
              <a:t>Линия помощи «Дети </a:t>
            </a:r>
            <a:r>
              <a:rPr lang="ru-RU" b="1" u="sng" dirty="0" err="1" smtClean="0">
                <a:solidFill>
                  <a:schemeClr val="tx2"/>
                </a:solidFill>
              </a:rPr>
              <a:t>онлайн</a:t>
            </a:r>
            <a:r>
              <a:rPr lang="ru-RU" b="1" u="sng" dirty="0" smtClean="0">
                <a:solidFill>
                  <a:schemeClr val="tx2"/>
                </a:solidFill>
              </a:rPr>
              <a:t>»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5429288"/>
          </a:xfrm>
        </p:spPr>
        <p:txBody>
          <a:bodyPr>
            <a:normAutofit fontScale="25000" lnSpcReduction="20000"/>
          </a:bodyPr>
          <a:lstStyle/>
          <a:p>
            <a:endParaRPr lang="ru-RU" sz="12800" dirty="0" smtClean="0"/>
          </a:p>
          <a:p>
            <a:r>
              <a:rPr lang="ru-RU" sz="12800" dirty="0" err="1" smtClean="0"/>
              <a:t>контентные</a:t>
            </a:r>
            <a:r>
              <a:rPr lang="ru-RU" sz="12800" dirty="0" smtClean="0"/>
              <a:t> риски </a:t>
            </a:r>
            <a:r>
              <a:rPr lang="ru-RU" sz="12800" dirty="0" smtClean="0"/>
              <a:t>(столкновение с </a:t>
            </a:r>
            <a:r>
              <a:rPr lang="ru-RU" sz="12800" dirty="0" smtClean="0"/>
              <a:t>порнографическим </a:t>
            </a:r>
            <a:r>
              <a:rPr lang="ru-RU" sz="12800" dirty="0" err="1" smtClean="0"/>
              <a:t>контентом</a:t>
            </a:r>
            <a:r>
              <a:rPr lang="ru-RU" sz="12800" dirty="0" smtClean="0"/>
              <a:t>, агрессивными изображениями, пропагандой нездорового образа жизни,  ненависти, игровыми сайтами с агрессивными и азартными играми, нелицензионной продукцией и др.); </a:t>
            </a:r>
            <a:endParaRPr lang="ru-RU" sz="12800" dirty="0" smtClean="0"/>
          </a:p>
          <a:p>
            <a:endParaRPr lang="ru-RU" sz="12800" dirty="0" smtClean="0"/>
          </a:p>
          <a:p>
            <a:r>
              <a:rPr lang="ru-RU" sz="12800" dirty="0" smtClean="0"/>
              <a:t>потребительские риски </a:t>
            </a:r>
            <a:r>
              <a:rPr lang="ru-RU" sz="12800" dirty="0" smtClean="0"/>
              <a:t>(интернет и мобильное мошенничество, потеря денег через Интернет или мобильный телефон). </a:t>
            </a:r>
          </a:p>
          <a:p>
            <a:pPr>
              <a:buNone/>
            </a:pPr>
            <a:r>
              <a:rPr lang="ru-RU" sz="128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tx2"/>
                </a:solidFill>
              </a:rPr>
              <a:t>Линия помощи «Дети </a:t>
            </a:r>
            <a:r>
              <a:rPr lang="ru-RU" b="1" u="sng" dirty="0" err="1" smtClean="0">
                <a:solidFill>
                  <a:schemeClr val="tx2"/>
                </a:solidFill>
              </a:rPr>
              <a:t>онлайн</a:t>
            </a:r>
            <a:r>
              <a:rPr lang="ru-RU" b="1" u="sng" dirty="0" smtClean="0">
                <a:solidFill>
                  <a:schemeClr val="tx2"/>
                </a:solidFill>
              </a:rPr>
              <a:t>»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472518" cy="5429288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dirty="0" smtClean="0"/>
              <a:t>  </a:t>
            </a:r>
            <a:r>
              <a:rPr lang="ru-RU" sz="3600" dirty="0" smtClean="0"/>
              <a:t>Взрослым </a:t>
            </a:r>
            <a:r>
              <a:rPr lang="ru-RU" sz="3600" b="1" dirty="0" smtClean="0"/>
              <a:t>(родителям и педагогам</a:t>
            </a:r>
            <a:r>
              <a:rPr lang="ru-RU" sz="3600" dirty="0" smtClean="0"/>
              <a:t>) </a:t>
            </a:r>
            <a:r>
              <a:rPr lang="ru-RU" sz="3600" b="1" dirty="0" smtClean="0"/>
              <a:t>может быть оказана психологическая и консультативная помощь</a:t>
            </a:r>
            <a:r>
              <a:rPr lang="ru-RU" sz="3600" dirty="0" smtClean="0"/>
              <a:t> по вопросам обеспечения безопасной работы детей в Интернете:</a:t>
            </a:r>
          </a:p>
          <a:p>
            <a:pPr algn="just"/>
            <a:r>
              <a:rPr lang="ru-RU" sz="3600" dirty="0" smtClean="0"/>
              <a:t>защита от негативного </a:t>
            </a:r>
            <a:r>
              <a:rPr lang="ru-RU" sz="3600" dirty="0" err="1" smtClean="0"/>
              <a:t>контента</a:t>
            </a:r>
            <a:r>
              <a:rPr lang="ru-RU" sz="3600" dirty="0" smtClean="0"/>
              <a:t> в сети, установление программ родительского контроля</a:t>
            </a:r>
          </a:p>
          <a:p>
            <a:pPr algn="just"/>
            <a:r>
              <a:rPr lang="ru-RU" sz="3600" dirty="0" smtClean="0"/>
              <a:t>по вопросам игровой и </a:t>
            </a:r>
            <a:r>
              <a:rPr lang="ru-RU" sz="3600" dirty="0" err="1" smtClean="0"/>
              <a:t>Интернет-зависимости</a:t>
            </a:r>
            <a:r>
              <a:rPr lang="ru-RU" sz="3600" dirty="0" smtClean="0"/>
              <a:t> </a:t>
            </a:r>
          </a:p>
          <a:p>
            <a:pPr algn="just"/>
            <a:r>
              <a:rPr lang="ru-RU" sz="3600" dirty="0" smtClean="0"/>
              <a:t>в случаях сложных и проблемных ситуаций общения детей в Интернете (в социальных сетях, через </a:t>
            </a:r>
            <a:r>
              <a:rPr lang="ru-RU" sz="3600" dirty="0" err="1" smtClean="0"/>
              <a:t>мессенджеры</a:t>
            </a:r>
            <a:r>
              <a:rPr lang="ru-RU" sz="3600" dirty="0" smtClean="0"/>
              <a:t> и чаты), когда ребенку необходимо оказать помощь, а также </a:t>
            </a:r>
            <a:r>
              <a:rPr lang="ru-RU" sz="3600" u="sng" dirty="0" smtClean="0"/>
              <a:t>если ребенок стал жертвой преследования и оскорблений в Интернете</a:t>
            </a:r>
            <a:r>
              <a:rPr lang="ru-RU" sz="3600" dirty="0" smtClean="0"/>
              <a:t>, столкнулся с мошенничеством и обманом через Интернет.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Детский телефон доверия -общероссийская линия 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8 800 2000 122</a:t>
            </a:r>
          </a:p>
          <a:p>
            <a:pPr algn="ctr">
              <a:buNone/>
            </a:pP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428736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/>
              <a:t/>
            </a:r>
            <a:br>
              <a:rPr lang="ru-RU" sz="3200" u="sng" dirty="0" smtClean="0"/>
            </a:br>
            <a:endParaRPr lang="en-US" sz="3200" u="sng" dirty="0" smtClean="0"/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Для детей и подростков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                    родителей, специалистов </a:t>
            </a: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2"/>
                </a:solidFill>
              </a:rPr>
              <a:t>                    </a:t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b="1" dirty="0" smtClean="0"/>
              <a:t>Работает:</a:t>
            </a:r>
          </a:p>
          <a:p>
            <a:pPr>
              <a:lnSpc>
                <a:spcPct val="150000"/>
              </a:lnSpc>
            </a:pPr>
            <a:r>
              <a:rPr lang="ru-RU" sz="3200" dirty="0" smtClean="0"/>
              <a:t>анонимно, круглосуточно, бесплатно. Можно звонить с городских и сотовых телефонов.</a:t>
            </a: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endParaRPr lang="ru-RU" sz="3200" dirty="0"/>
          </a:p>
        </p:txBody>
      </p:sp>
      <p:pic>
        <p:nvPicPr>
          <p:cNvPr id="5" name="Рисунок 4" descr="http://fond-detyam.ru/detskiy-telefon-doveriya/ДТД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1285860"/>
            <a:ext cx="1785950" cy="1571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b="1" dirty="0" smtClean="0"/>
              <a:t>МБУ МП г.Казани «Комплексный Центр социального обслуживания детей и молодежи «Доверие» </a:t>
            </a:r>
            <a:br>
              <a:rPr lang="ru-RU" sz="2400" b="1" dirty="0" smtClean="0"/>
            </a:br>
            <a:r>
              <a:rPr lang="ru-RU" sz="2400" b="1" u="sng" dirty="0" smtClean="0"/>
              <a:t>Отделение психолого-педагогической помощи «</a:t>
            </a:r>
            <a:r>
              <a:rPr lang="ru-RU" sz="2400" b="1" u="sng" dirty="0" err="1" smtClean="0"/>
              <a:t>Сердэш</a:t>
            </a:r>
            <a:r>
              <a:rPr lang="ru-RU" sz="2400" b="1" u="sng" dirty="0" smtClean="0"/>
              <a:t>»</a:t>
            </a:r>
            <a:br>
              <a:rPr lang="ru-RU" sz="2400" b="1" u="sng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/>
              <a:t>Контакты: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005260"/>
            <a:ext cx="814393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defRPr/>
            </a:pPr>
            <a:endParaRPr lang="ru-RU" b="1" u="sng" dirty="0" smtClean="0">
              <a:solidFill>
                <a:schemeClr val="tx2"/>
              </a:solidFill>
            </a:endParaRPr>
          </a:p>
          <a:p>
            <a:pPr marL="274320" indent="-274320">
              <a:defRPr/>
            </a:pPr>
            <a:endParaRPr lang="ru-RU" sz="2800" b="1" u="sng" dirty="0" smtClean="0"/>
          </a:p>
          <a:p>
            <a:pPr marL="274320" indent="-274320">
              <a:defRPr/>
            </a:pPr>
            <a:endParaRPr lang="ru-RU" sz="2800" b="1" u="sng" dirty="0" smtClean="0"/>
          </a:p>
          <a:p>
            <a:pPr marL="274320" indent="-274320">
              <a:lnSpc>
                <a:spcPct val="150000"/>
              </a:lnSpc>
              <a:defRPr/>
            </a:pPr>
            <a:r>
              <a:rPr lang="ru-RU" sz="2800" b="1" dirty="0" smtClean="0">
                <a:solidFill>
                  <a:schemeClr val="tx2"/>
                </a:solidFill>
              </a:rPr>
              <a:t>Телефон:  </a:t>
            </a:r>
            <a:r>
              <a:rPr lang="ru-RU" sz="2800" b="1" dirty="0" smtClean="0"/>
              <a:t>8(843) 571-15-80 </a:t>
            </a:r>
          </a:p>
          <a:p>
            <a:pPr marL="274320" indent="-274320">
              <a:lnSpc>
                <a:spcPct val="150000"/>
              </a:lnSpc>
              <a:defRPr/>
            </a:pPr>
            <a:r>
              <a:rPr lang="ru-RU" sz="2800" b="1" dirty="0" smtClean="0">
                <a:solidFill>
                  <a:schemeClr val="tx2"/>
                </a:solidFill>
              </a:rPr>
              <a:t>Факс:  </a:t>
            </a:r>
            <a:r>
              <a:rPr lang="ru-RU" sz="2800" b="1" dirty="0" smtClean="0"/>
              <a:t>8(843) 570-93-73 </a:t>
            </a:r>
          </a:p>
          <a:p>
            <a:pPr marL="274320" indent="-274320">
              <a:lnSpc>
                <a:spcPct val="150000"/>
              </a:lnSpc>
              <a:defRPr/>
            </a:pPr>
            <a:r>
              <a:rPr lang="en-US" sz="2800" b="1" u="sng" dirty="0" smtClean="0">
                <a:solidFill>
                  <a:schemeClr val="tx2"/>
                </a:solidFill>
              </a:rPr>
              <a:t>E-mail</a:t>
            </a:r>
            <a:r>
              <a:rPr lang="tt-RU" sz="2800" b="1" u="sng" dirty="0" smtClean="0">
                <a:solidFill>
                  <a:schemeClr val="tx2"/>
                </a:solidFill>
              </a:rPr>
              <a:t>: </a:t>
            </a:r>
            <a:r>
              <a:rPr lang="en-US" sz="2800" b="1" u="sng" dirty="0" err="1" smtClean="0"/>
              <a:t>oppp</a:t>
            </a:r>
            <a:r>
              <a:rPr lang="en-US" sz="2800" b="1" u="sng" dirty="0" smtClean="0"/>
              <a:t> – serdesh@mail.ru</a:t>
            </a:r>
            <a:endParaRPr lang="ru-RU" sz="2800" b="1" u="sng" dirty="0" smtClean="0"/>
          </a:p>
          <a:p>
            <a:pPr marL="274320" indent="-274320">
              <a:lnSpc>
                <a:spcPct val="150000"/>
              </a:lnSpc>
              <a:defRPr/>
            </a:pPr>
            <a:r>
              <a:rPr lang="ru-RU" sz="2800" b="1" dirty="0" smtClean="0">
                <a:solidFill>
                  <a:schemeClr val="tx2"/>
                </a:solidFill>
              </a:rPr>
              <a:t>Адрес:  </a:t>
            </a:r>
            <a:r>
              <a:rPr lang="ru-RU" sz="2800" b="1" dirty="0" smtClean="0"/>
              <a:t>г.Казань, ул. </a:t>
            </a:r>
            <a:r>
              <a:rPr lang="ru-RU" sz="2800" b="1" dirty="0" err="1" smtClean="0"/>
              <a:t>Годовикова</a:t>
            </a:r>
            <a:r>
              <a:rPr lang="ru-RU" sz="2800" b="1" dirty="0" smtClean="0"/>
              <a:t>, д.14 2 подъезд</a:t>
            </a:r>
          </a:p>
          <a:p>
            <a:pPr marL="274320" indent="-274320">
              <a:lnSpc>
                <a:spcPct val="150000"/>
              </a:lnSpc>
              <a:defRPr/>
            </a:pPr>
            <a:r>
              <a:rPr lang="ru-RU" sz="2800" b="1" dirty="0" err="1" smtClean="0">
                <a:solidFill>
                  <a:schemeClr val="tx2"/>
                </a:solidFill>
              </a:rPr>
              <a:t>Страницав</a:t>
            </a:r>
            <a:r>
              <a:rPr lang="ru-RU" sz="2800" b="1" dirty="0" smtClean="0">
                <a:solidFill>
                  <a:schemeClr val="tx2"/>
                </a:solidFill>
              </a:rPr>
              <a:t> Контакте</a:t>
            </a:r>
            <a:r>
              <a:rPr lang="ru-RU" sz="2800" b="1" dirty="0" smtClean="0"/>
              <a:t>: </a:t>
            </a:r>
            <a:r>
              <a:rPr lang="ru-RU" sz="2800" b="1" u="sng" dirty="0" err="1" smtClean="0"/>
              <a:t>vk.com</a:t>
            </a:r>
            <a:r>
              <a:rPr lang="ru-RU" sz="2800" b="1" u="sng" dirty="0" smtClean="0"/>
              <a:t>.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serd</a:t>
            </a:r>
            <a:r>
              <a:rPr lang="ru-RU" sz="2800" b="1" u="sng" dirty="0" smtClean="0"/>
              <a:t>е</a:t>
            </a:r>
            <a:r>
              <a:rPr lang="en-US" sz="2800" b="1" u="sng" dirty="0" err="1" smtClean="0"/>
              <a:t>sh</a:t>
            </a:r>
            <a:r>
              <a:rPr lang="ru-RU" sz="2800" b="1" u="sng" dirty="0" smtClean="0"/>
              <a:t>.</a:t>
            </a:r>
            <a:r>
              <a:rPr lang="en-US" sz="2800" b="1" u="sng" dirty="0" err="1" smtClean="0"/>
              <a:t>ru</a:t>
            </a:r>
            <a:endParaRPr lang="ru-RU" sz="2800" b="1" u="sng" dirty="0" smtClean="0"/>
          </a:p>
        </p:txBody>
      </p:sp>
      <p:pic>
        <p:nvPicPr>
          <p:cNvPr id="5" name="Picture 10" descr="D:\Desktop\Основной рабочий стол\СЕРДЭШ ТЕКУЩЕЕ\ВАЖНОЕ\logo_new Сердэш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1357298"/>
            <a:ext cx="194786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chemeClr val="tx2"/>
                </a:solidFill>
              </a:rPr>
              <a:t>Детский телефон доверия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700" dirty="0" smtClean="0"/>
              <a:t>Подключение и функционирование под единым общероссийским номером – с 1 сентября 2010 года</a:t>
            </a:r>
          </a:p>
          <a:p>
            <a:r>
              <a:rPr lang="ru-RU" sz="2700" dirty="0" smtClean="0"/>
              <a:t>Подключено 6 служб по РТ, всего более 200 по РФ</a:t>
            </a:r>
          </a:p>
          <a:p>
            <a:r>
              <a:rPr lang="ru-RU" sz="2700" dirty="0" smtClean="0"/>
              <a:t>Казань: в 2010 году за три месяца количество обращений увеличилось на 90% по сравнению с 2009 годом</a:t>
            </a:r>
          </a:p>
          <a:p>
            <a:r>
              <a:rPr lang="ru-RU" sz="2700" dirty="0" smtClean="0"/>
              <a:t>Количество обращений в день в среднем возросло с 5 до 20. </a:t>
            </a:r>
          </a:p>
          <a:p>
            <a:r>
              <a:rPr lang="ru-RU" sz="2700" dirty="0" smtClean="0"/>
              <a:t>Увеличение до 70 - 80 звонков после рекламных акций, проводимых в муниципальных образованиях.</a:t>
            </a:r>
          </a:p>
          <a:p>
            <a:endParaRPr lang="ru-RU" dirty="0"/>
          </a:p>
        </p:txBody>
      </p:sp>
      <p:pic>
        <p:nvPicPr>
          <p:cNvPr id="4" name="Рисунок 3" descr="http://fond-detyam.ru/detskiy-telefon-doveriya/ДТД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44" y="214290"/>
            <a:ext cx="1643074" cy="15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tx2"/>
                </a:solidFill>
              </a:rPr>
              <a:t>Детский телефон доверия – статистика по 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066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За 2014 год по РТ – 29 917 звонков, из них продуктивных – </a:t>
            </a:r>
            <a:r>
              <a:rPr lang="ru-RU" b="1" dirty="0" smtClean="0"/>
              <a:t>16 658 </a:t>
            </a:r>
          </a:p>
          <a:p>
            <a:r>
              <a:rPr lang="ru-RU" dirty="0" smtClean="0"/>
              <a:t>От детей и подростков – более 50% (10 988), из них 3 969 звонков по теме взаимоотношений со сверстниками (значительная часть из них дети, подвергающиеся </a:t>
            </a:r>
            <a:r>
              <a:rPr lang="ru-RU" dirty="0" err="1" smtClean="0"/>
              <a:t>моббингу</a:t>
            </a:r>
            <a:r>
              <a:rPr lang="ru-RU" dirty="0" smtClean="0"/>
              <a:t>, </a:t>
            </a:r>
            <a:r>
              <a:rPr lang="ru-RU" dirty="0" err="1" smtClean="0"/>
              <a:t>киберунижениям</a:t>
            </a:r>
            <a:r>
              <a:rPr lang="ru-RU" dirty="0" smtClean="0"/>
              <a:t>);</a:t>
            </a:r>
          </a:p>
          <a:p>
            <a:pPr>
              <a:buNone/>
            </a:pPr>
            <a:r>
              <a:rPr lang="ru-RU" dirty="0" smtClean="0"/>
              <a:t>    1692 звонка по теме отношений с родителями</a:t>
            </a:r>
          </a:p>
          <a:p>
            <a:r>
              <a:rPr lang="ru-RU" dirty="0" smtClean="0"/>
              <a:t>84 звонка по суицидальной теме, из них от детей и подростков – 35.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http://fond-detyam.ru/detskiy-telefon-doveriya/ДТД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285728"/>
            <a:ext cx="1714512" cy="1357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42852"/>
            <a:ext cx="9429784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" b="1" dirty="0">
                <a:ln w="19050">
                  <a:solidFill>
                    <a:srgbClr val="800080"/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деятельности </a:t>
            </a:r>
          </a:p>
          <a:p>
            <a:pPr algn="ctr">
              <a:defRPr/>
            </a:pPr>
            <a:r>
              <a:rPr lang="ru-RU" sz="3000" b="1" dirty="0" smtClean="0">
                <a:ln w="19050">
                  <a:solidFill>
                    <a:srgbClr val="800080"/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Детского </a:t>
            </a:r>
            <a:r>
              <a:rPr lang="ru-RU" sz="3000" b="1" dirty="0">
                <a:ln w="19050">
                  <a:solidFill>
                    <a:srgbClr val="800080"/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телефона </a:t>
            </a:r>
            <a:r>
              <a:rPr lang="ru-RU" sz="3000" b="1" dirty="0" smtClean="0">
                <a:ln w="19050">
                  <a:solidFill>
                    <a:srgbClr val="800080"/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доверия </a:t>
            </a:r>
            <a:endParaRPr lang="ru-RU" sz="3000" b="1" dirty="0">
              <a:ln w="19050">
                <a:solidFill>
                  <a:srgbClr val="800080"/>
                </a:solidFill>
                <a:prstDash val="solid"/>
              </a:ln>
              <a:solidFill>
                <a:schemeClr val="tx2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2133600"/>
            <a:ext cx="2786062" cy="1631216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  <a:alpha val="49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Оказывает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кризисную, экстренную психологическую помощь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788" y="2060575"/>
            <a:ext cx="2643187" cy="1930400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  <a:alpha val="49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Дает рекомендации по вопросам обучения и воспитания детей родителям, близким и специалистам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313" y="4357688"/>
            <a:ext cx="2714625" cy="2024062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  <a:alpha val="49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Дает справочную информацию о деятельности ведомств по защите прав детей, социально-психологических служб, детских учреждений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48038" y="3357563"/>
            <a:ext cx="2571750" cy="83185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4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консультант ДТД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43625" y="5143500"/>
            <a:ext cx="2786063" cy="1015663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 психологическое консультирование</a:t>
            </a:r>
            <a:r>
              <a:rPr lang="ru-RU" sz="2000" b="1" dirty="0" smtClean="0">
                <a:solidFill>
                  <a:srgbClr val="23452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4929190" y="2500306"/>
            <a:ext cx="1214446" cy="78581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>
            <a:off x="3143240" y="2500306"/>
            <a:ext cx="1071570" cy="78581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072066" y="4286256"/>
            <a:ext cx="1000132" cy="92869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 flipV="1">
            <a:off x="3000364" y="4286256"/>
            <a:ext cx="1214446" cy="85725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4" name="Рисунок 13" descr="http://fond-detyam.ru/detskiy-telefon-doveriya/ДТД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44" y="214290"/>
            <a:ext cx="1571636" cy="15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chemeClr val="tx2"/>
                </a:solidFill>
              </a:rPr>
              <a:t>Детский телефон доверия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500" dirty="0" smtClean="0"/>
              <a:t>Конфиденциальность информации</a:t>
            </a:r>
          </a:p>
          <a:p>
            <a:r>
              <a:rPr lang="ru-RU" sz="3500" dirty="0" smtClean="0"/>
              <a:t>Гарантируется тайна обращения </a:t>
            </a:r>
          </a:p>
          <a:p>
            <a:pPr>
              <a:buNone/>
            </a:pPr>
            <a:r>
              <a:rPr lang="ru-RU" sz="3500" dirty="0" smtClean="0"/>
              <a:t>       (Постановление РКДН и ЗП от 16.01.2015 об утверждении порядка взаимодействия между органами и учреждениями системы профилактики…)</a:t>
            </a:r>
          </a:p>
          <a:p>
            <a:r>
              <a:rPr lang="ru-RU" sz="3500" dirty="0" smtClean="0"/>
              <a:t>Оценка рисков эмоционального состояния ребенка, суицидальных рисков</a:t>
            </a:r>
          </a:p>
          <a:p>
            <a:r>
              <a:rPr lang="ru-RU" sz="3500" dirty="0" smtClean="0"/>
              <a:t>Поддержка ребенка, приглашение к разговору, помощь в преодолении чувства беспомощности, стрессовой ситуации, нахождении опоры (устойчивости) </a:t>
            </a:r>
          </a:p>
          <a:p>
            <a:r>
              <a:rPr lang="ru-RU" sz="3500" dirty="0" smtClean="0"/>
              <a:t>Снижение рисков суицидального поведения</a:t>
            </a:r>
          </a:p>
          <a:p>
            <a:r>
              <a:rPr lang="ru-RU" sz="3500" dirty="0" smtClean="0"/>
              <a:t>Задача консультанта :  объяснить ребенку для чего </a:t>
            </a:r>
            <a:r>
              <a:rPr lang="ru-RU" sz="3500" dirty="0" err="1" smtClean="0"/>
              <a:t>нужнв</a:t>
            </a:r>
            <a:r>
              <a:rPr lang="ru-RU" sz="3500" dirty="0" smtClean="0"/>
              <a:t> помощь взрослых, получить согласие ребенка о передаче данных в нужное ведомство (КДН и ЗП, ОП, </a:t>
            </a:r>
            <a:r>
              <a:rPr lang="ru-RU" sz="3500" dirty="0" err="1" smtClean="0"/>
              <a:t>ООиП</a:t>
            </a:r>
            <a:r>
              <a:rPr lang="ru-RU" sz="3500" dirty="0" smtClean="0"/>
              <a:t>…)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http://fond-detyam.ru/detskiy-telefon-doveriya/ДТД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357166"/>
            <a:ext cx="1785950" cy="1571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Информационные материалы о</a:t>
            </a:r>
            <a:br>
              <a:rPr lang="ru-RU" sz="32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 Детском телефоне доверия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chemeClr val="tx2"/>
                </a:solidFill>
              </a:rPr>
              <a:t>для подростков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786346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Видеоролик</a:t>
            </a:r>
            <a:r>
              <a:rPr lang="ru-RU" sz="3000" b="1" dirty="0" smtClean="0"/>
              <a:t> "Скажи о чем молчишь"</a:t>
            </a:r>
            <a:r>
              <a:rPr lang="ru-RU" sz="3000" dirty="0" smtClean="0"/>
              <a:t> </a:t>
            </a:r>
          </a:p>
          <a:p>
            <a:pPr>
              <a:buNone/>
            </a:pPr>
            <a:r>
              <a:rPr lang="ru-RU" sz="3000" dirty="0" smtClean="0"/>
              <a:t>    целевая аудитория – подростки</a:t>
            </a:r>
          </a:p>
          <a:p>
            <a:pPr>
              <a:buNone/>
            </a:pPr>
            <a:r>
              <a:rPr lang="ru-RU" sz="3000" dirty="0" smtClean="0"/>
              <a:t>    (версии 30, 15 и 5 секунд) </a:t>
            </a:r>
          </a:p>
          <a:p>
            <a:pPr algn="ctr" fontAlgn="base">
              <a:buNone/>
            </a:pPr>
            <a:endParaRPr lang="ru-RU" dirty="0" smtClean="0"/>
          </a:p>
          <a:p>
            <a:pPr fontAlgn="base">
              <a:buNone/>
            </a:pPr>
            <a:r>
              <a:rPr lang="ru-RU" dirty="0" smtClean="0"/>
              <a:t>Все представленные материалы</a:t>
            </a:r>
          </a:p>
          <a:p>
            <a:pPr fontAlgn="base">
              <a:buNone/>
            </a:pPr>
            <a:r>
              <a:rPr lang="ru-RU" dirty="0" smtClean="0"/>
              <a:t> можно </a:t>
            </a:r>
            <a:r>
              <a:rPr lang="ru-RU" u="sng" dirty="0" smtClean="0"/>
              <a:t>бесплатно</a:t>
            </a:r>
            <a:r>
              <a:rPr lang="ru-RU" dirty="0" smtClean="0"/>
              <a:t> получить </a:t>
            </a:r>
          </a:p>
          <a:p>
            <a:pPr fontAlgn="base">
              <a:buNone/>
            </a:pPr>
            <a:r>
              <a:rPr lang="ru-RU" dirty="0" smtClean="0"/>
              <a:t>в </a:t>
            </a:r>
            <a:r>
              <a:rPr lang="ru-RU" u="sng" dirty="0" smtClean="0"/>
              <a:t>электроном виде</a:t>
            </a:r>
            <a:r>
              <a:rPr lang="ru-RU" dirty="0" smtClean="0"/>
              <a:t>, направив</a:t>
            </a:r>
          </a:p>
          <a:p>
            <a:pPr fontAlgn="base">
              <a:buNone/>
            </a:pPr>
            <a:r>
              <a:rPr lang="ru-RU" dirty="0" smtClean="0"/>
              <a:t> заявку по почте </a:t>
            </a:r>
            <a:r>
              <a:rPr lang="ru-RU" u="sng" dirty="0" err="1" smtClean="0">
                <a:hlinkClick r:id="rId2"/>
              </a:rPr>
              <a:t>pr_fond@mail.ru</a:t>
            </a:r>
            <a:endParaRPr lang="ru-RU" dirty="0"/>
          </a:p>
        </p:txBody>
      </p:sp>
      <p:pic>
        <p:nvPicPr>
          <p:cNvPr id="4" name="Рисунок 3" descr="C:\Users\Наташа\Pictures\ДТД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285728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Наташа\Pictures\Скаж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285992"/>
            <a:ext cx="2594258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Информационные материалы о </a:t>
            </a:r>
            <a:br>
              <a:rPr lang="ru-RU" sz="3200" b="1" dirty="0" smtClean="0"/>
            </a:br>
            <a:r>
              <a:rPr lang="ru-RU" sz="3200" b="1" dirty="0" smtClean="0"/>
              <a:t>Детском телефоне доверия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240211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Плакаты для детей, младших подростков (размеры: А4, А3, 1,8х1,2 м, 3х6 м) </a:t>
            </a:r>
          </a:p>
          <a:p>
            <a:endParaRPr lang="ru-RU" dirty="0"/>
          </a:p>
        </p:txBody>
      </p:sp>
      <p:pic>
        <p:nvPicPr>
          <p:cNvPr id="4" name="Рисунок 3" descr="C:\Users\Наташа\Pictures\Esli_tebe_slogn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857496"/>
            <a:ext cx="3657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Наташа\Pictures\Ne_daj_sebya_v_obid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500438"/>
            <a:ext cx="3657600" cy="2578100"/>
          </a:xfrm>
          <a:prstGeom prst="rect">
            <a:avLst/>
          </a:prstGeom>
          <a:noFill/>
        </p:spPr>
      </p:pic>
      <p:pic>
        <p:nvPicPr>
          <p:cNvPr id="7" name="Рисунок 6" descr="C:\Users\Наташа\Pictures\ДТД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428604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Информационные материалы 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для родителей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Видеоролик </a:t>
            </a:r>
            <a:r>
              <a:rPr lang="ru-RU" b="1" dirty="0" smtClean="0"/>
              <a:t>"Дворник"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целевая аудитория – </a:t>
            </a:r>
          </a:p>
          <a:p>
            <a:pPr>
              <a:buNone/>
            </a:pPr>
            <a:r>
              <a:rPr lang="ru-RU" dirty="0" smtClean="0"/>
              <a:t>взрослые</a:t>
            </a:r>
          </a:p>
          <a:p>
            <a:pPr>
              <a:buNone/>
            </a:pPr>
            <a:r>
              <a:rPr lang="ru-RU" dirty="0" smtClean="0"/>
              <a:t>(версии 30, 15 и 5 секунд)</a:t>
            </a:r>
          </a:p>
          <a:p>
            <a:endParaRPr lang="ru-RU" dirty="0"/>
          </a:p>
        </p:txBody>
      </p:sp>
      <p:pic>
        <p:nvPicPr>
          <p:cNvPr id="3074" name="Picture 2" descr="C:\Users\Наташа\Pictures\Дворн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143116"/>
            <a:ext cx="2803941" cy="3738590"/>
          </a:xfrm>
          <a:prstGeom prst="rect">
            <a:avLst/>
          </a:prstGeom>
          <a:noFill/>
        </p:spPr>
      </p:pic>
      <p:pic>
        <p:nvPicPr>
          <p:cNvPr id="5" name="Рисунок 4" descr="C:\Users\Наташа\Pictures\ДТД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785794"/>
            <a:ext cx="128588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1291</Words>
  <Application>Microsoft Office PowerPoint</Application>
  <PresentationFormat>Экран (4:3)</PresentationFormat>
  <Paragraphs>143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Комитет по делам детей и молодежи ИК МО г.Казани МБУ МП «КЦСО детей и молодежи «Доверие»</vt:lpstr>
      <vt:lpstr>Детский телефон доверия -общероссийская линия  </vt:lpstr>
      <vt:lpstr>Детский телефон доверия </vt:lpstr>
      <vt:lpstr>Детский телефон доверия – статистика по РТ</vt:lpstr>
      <vt:lpstr>Слайд 5</vt:lpstr>
      <vt:lpstr>Детский телефон доверия </vt:lpstr>
      <vt:lpstr>Информационные материалы о  Детском телефоне доверия  для подростков</vt:lpstr>
      <vt:lpstr>Информационные материалы о  Детском телефоне доверия</vt:lpstr>
      <vt:lpstr>Информационные материалы  для родителей</vt:lpstr>
      <vt:lpstr>Риски суицидального поведения детей и подростков</vt:lpstr>
      <vt:lpstr>Слайд 11</vt:lpstr>
      <vt:lpstr>Помощь детям, подвергающимся моббингу</vt:lpstr>
      <vt:lpstr>Безопасность детей в Интернет пространстве</vt:lpstr>
      <vt:lpstr>Интернет-угрозы</vt:lpstr>
      <vt:lpstr>Безопасность детей в Интернет пространстве</vt:lpstr>
      <vt:lpstr>Линия помощи «Дети онлайн» </vt:lpstr>
      <vt:lpstr>Линия помощи «Дети онлайн» </vt:lpstr>
      <vt:lpstr>Линия помощи «Дети онлайн» </vt:lpstr>
      <vt:lpstr>Линия помощи «Дети онлайн» </vt:lpstr>
      <vt:lpstr>МБУ МП г.Казани «Комплексный Центр социального обслуживания детей и молодежи «Доверие»  Отделение психолого-педагогической помощи «Сердэш»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 по делам детей и молодежи ИК МО г.Казани МБУ МП «КЦСО «Доверие»</dc:title>
  <dc:creator>Доверие1</dc:creator>
  <cp:lastModifiedBy>User</cp:lastModifiedBy>
  <cp:revision>14</cp:revision>
  <dcterms:created xsi:type="dcterms:W3CDTF">2015-02-10T11:57:20Z</dcterms:created>
  <dcterms:modified xsi:type="dcterms:W3CDTF">2015-04-04T15:53:36Z</dcterms:modified>
</cp:coreProperties>
</file>